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f6b4ea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f6b4ea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f6b4ea4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f6b4ea4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f6b4ea4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f6b4ea4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f6b4ea4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f6b4ea4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f6b4ea4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f6b4ea4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f6b4ea4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f6b4ea4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f6b4ea4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f6b4ea4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f6b4ea4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f6b4ea4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f6b4ea4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f6b4ea4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f6b4ea4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f6b4ea4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f3cbbe8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f3cbbe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ff0dfe4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ff0dfe4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f6b4ea4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f6b4ea4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f6b4ea4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f6b4ea4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f6b4ea4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f6b4ea4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f6b4ea46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f6b4ea46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f6b4ea46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f6b4ea46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f6b4ea46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f6b4ea46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f6b4ea46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f6b4ea46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f6b4ea4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f6b4ea4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f8613f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f8613f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f3cbbe8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f3cbbe8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f8613ff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f8613ff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f8613ff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f8613ff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8613ff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8613ff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f8613ff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f8613ff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0576119e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0576119e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0576119e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0576119e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0576119e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0576119e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6fff2ab3142088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6fff2ab3142088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0576119e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0576119e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d0576119e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d0576119e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f3cbbe8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f3cbbe8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576119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576119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0551aa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0551aa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0576119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0576119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0576119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0576119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0576119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0576119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0576119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0576119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0576119e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0576119e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0576119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0576119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0576119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d0576119e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0576119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0576119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f3cbbe8d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f3cbbe8d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0576119e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d0576119e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f3cbbe8d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f3cbbe8d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f3cbbe8d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f3cbbe8d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f3cbbe8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f3cbbe8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f3cbbe8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f3cbbe8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ngular.io/guide/glossary#pipe" TargetMode="External"/><Relationship Id="rId4" Type="http://schemas.openxmlformats.org/officeDocument/2006/relationships/hyperlink" Target="https://angular.io/guide/glossary#template-expres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angular.io/guide/architecture-servi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Unit-6</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of Creating a Reactive Form</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lphaLcParenR"/>
            </a:pPr>
            <a:r>
              <a:rPr lang="en"/>
              <a:t>Create one project,let say →</a:t>
            </a:r>
            <a:endParaRPr/>
          </a:p>
          <a:p>
            <a:pPr indent="0" lvl="0" marL="457200" rtl="0" algn="l">
              <a:spcBef>
                <a:spcPts val="1200"/>
              </a:spcBef>
              <a:spcAft>
                <a:spcPts val="0"/>
              </a:spcAft>
              <a:buNone/>
            </a:pPr>
            <a:r>
              <a:rPr lang="en"/>
              <a:t>Ng new P6</a:t>
            </a:r>
            <a:endParaRPr/>
          </a:p>
          <a:p>
            <a:pPr indent="-342900" lvl="0" marL="457200" rtl="0" algn="l">
              <a:spcBef>
                <a:spcPts val="1200"/>
              </a:spcBef>
              <a:spcAft>
                <a:spcPts val="0"/>
              </a:spcAft>
              <a:buSzPts val="1800"/>
              <a:buAutoNum type="alphaLcParenR"/>
            </a:pPr>
            <a:r>
              <a:rPr lang="en"/>
              <a:t>Create one component inside that lets say -&gt;  ng g c one</a:t>
            </a:r>
            <a:endParaRPr/>
          </a:p>
          <a:p>
            <a:pPr indent="-342900" lvl="0" marL="457200" rtl="0" algn="l">
              <a:spcBef>
                <a:spcPts val="0"/>
              </a:spcBef>
              <a:spcAft>
                <a:spcPts val="0"/>
              </a:spcAft>
              <a:buSzPts val="1800"/>
              <a:buAutoNum type="alphaLcParenR"/>
            </a:pPr>
            <a:r>
              <a:rPr lang="en"/>
              <a:t>Open the one.component.ts file</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one.component.html</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4"/>
          <p:cNvPicPr preferRelativeResize="0"/>
          <p:nvPr/>
        </p:nvPicPr>
        <p:blipFill>
          <a:blip r:embed="rId3">
            <a:alphaModFix/>
          </a:blip>
          <a:stretch>
            <a:fillRect/>
          </a:stretch>
        </p:blipFill>
        <p:spPr>
          <a:xfrm>
            <a:off x="0" y="1572649"/>
            <a:ext cx="9144001" cy="3569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0" y="1499974"/>
            <a:ext cx="9144001" cy="3642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0" y="1254599"/>
            <a:ext cx="9144001" cy="3887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9"/>
          <p:cNvPicPr preferRelativeResize="0"/>
          <p:nvPr/>
        </p:nvPicPr>
        <p:blipFill>
          <a:blip r:embed="rId3">
            <a:alphaModFix/>
          </a:blip>
          <a:stretch>
            <a:fillRect/>
          </a:stretch>
        </p:blipFill>
        <p:spPr>
          <a:xfrm>
            <a:off x="0" y="1017724"/>
            <a:ext cx="9144001" cy="412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if you want to update a name, add one button </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30"/>
          <p:cNvPicPr preferRelativeResize="0"/>
          <p:nvPr/>
        </p:nvPicPr>
        <p:blipFill>
          <a:blip r:embed="rId3">
            <a:alphaModFix/>
          </a:blip>
          <a:stretch>
            <a:fillRect/>
          </a:stretch>
        </p:blipFill>
        <p:spPr>
          <a:xfrm>
            <a:off x="0" y="1072849"/>
            <a:ext cx="9144001" cy="406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11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Again in one.component.ts file, make the following changes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1"/>
          <p:cNvPicPr preferRelativeResize="0"/>
          <p:nvPr/>
        </p:nvPicPr>
        <p:blipFill>
          <a:blip r:embed="rId3">
            <a:alphaModFix/>
          </a:blip>
          <a:stretch>
            <a:fillRect/>
          </a:stretch>
        </p:blipFill>
        <p:spPr>
          <a:xfrm>
            <a:off x="0" y="1725848"/>
            <a:ext cx="9144001"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Template Driven Forms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Template-driven forms are a way to create and work with forms in Angular applications where the form's structure and behavior are defined primarily in the component's template (HTML) rather than in the component class.</a:t>
            </a:r>
            <a:endParaRPr sz="12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Here's how template-driven forms typically work:</a:t>
            </a:r>
            <a:endParaRPr sz="1200">
              <a:solidFill>
                <a:srgbClr val="0D0D0D"/>
              </a:solidFill>
              <a:highlight>
                <a:srgbClr val="FFFFFF"/>
              </a:highlight>
              <a:latin typeface="Roboto"/>
              <a:ea typeface="Roboto"/>
              <a:cs typeface="Roboto"/>
              <a:sym typeface="Roboto"/>
            </a:endParaRPr>
          </a:p>
          <a:p>
            <a:pPr indent="-304800" lvl="0" marL="457200" rtl="0" algn="l">
              <a:spcBef>
                <a:spcPts val="150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HTML Template: You define the form structure directly in your component's HTML template using Angular directives like </a:t>
            </a: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a:t>
            </a:r>
            <a:r>
              <a:rPr lang="en" sz="1050">
                <a:solidFill>
                  <a:srgbClr val="0D0D0D"/>
                </a:solidFill>
                <a:highlight>
                  <a:srgbClr val="FFFFFF"/>
                </a:highlight>
                <a:latin typeface="Courier New"/>
                <a:ea typeface="Courier New"/>
                <a:cs typeface="Courier New"/>
                <a:sym typeface="Courier New"/>
              </a:rPr>
              <a:t>ngForm</a:t>
            </a:r>
            <a:r>
              <a:rPr lang="en" sz="1200">
                <a:solidFill>
                  <a:srgbClr val="0D0D0D"/>
                </a:solidFill>
                <a:highlight>
                  <a:srgbClr val="FFFFFF"/>
                </a:highlight>
                <a:latin typeface="Roboto"/>
                <a:ea typeface="Roboto"/>
                <a:cs typeface="Roboto"/>
                <a:sym typeface="Roboto"/>
              </a:rPr>
              <a:t>, and others.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Directives: Angular provides a set of directives to facilitate form handling. For example:</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Used to bind form controls to properties in the component class.</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050">
                <a:solidFill>
                  <a:srgbClr val="0D0D0D"/>
                </a:solidFill>
                <a:highlight>
                  <a:srgbClr val="FFFFFF"/>
                </a:highlight>
                <a:latin typeface="Courier New"/>
                <a:ea typeface="Courier New"/>
                <a:cs typeface="Courier New"/>
                <a:sym typeface="Courier New"/>
              </a:rPr>
              <a:t>ngForm</a:t>
            </a:r>
            <a:r>
              <a:rPr lang="en" sz="1200">
                <a:solidFill>
                  <a:srgbClr val="0D0D0D"/>
                </a:solidFill>
                <a:highlight>
                  <a:srgbClr val="FFFFFF"/>
                </a:highlight>
                <a:latin typeface="Roboto"/>
                <a:ea typeface="Roboto"/>
                <a:cs typeface="Roboto"/>
                <a:sym typeface="Roboto"/>
              </a:rPr>
              <a:t>: Marks the </a:t>
            </a:r>
            <a:r>
              <a:rPr lang="en" sz="1050">
                <a:solidFill>
                  <a:srgbClr val="0D0D0D"/>
                </a:solidFill>
                <a:highlight>
                  <a:srgbClr val="FFFFFF"/>
                </a:highlight>
                <a:latin typeface="Courier New"/>
                <a:ea typeface="Courier New"/>
                <a:cs typeface="Courier New"/>
                <a:sym typeface="Courier New"/>
              </a:rPr>
              <a:t>&lt;form&gt;</a:t>
            </a:r>
            <a:r>
              <a:rPr lang="en" sz="1200">
                <a:solidFill>
                  <a:srgbClr val="0D0D0D"/>
                </a:solidFill>
                <a:highlight>
                  <a:srgbClr val="FFFFFF"/>
                </a:highlight>
                <a:latin typeface="Roboto"/>
                <a:ea typeface="Roboto"/>
                <a:cs typeface="Roboto"/>
                <a:sym typeface="Roboto"/>
              </a:rPr>
              <a:t> element as an Angular form and provides form-related functionality.</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 Controls: You define form controls (such as inputs, selects, checkboxes) in your HTML template and bind them to properties in your component class using </a:t>
            </a:r>
            <a:r>
              <a:rPr lang="en" sz="10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2"/>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Weekly Activity 13- Apply a set of validations on the forms</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a)Template Driven</a:t>
            </a:r>
            <a:endParaRPr/>
          </a:p>
          <a:p>
            <a:pPr indent="0" lvl="0" marL="0" rtl="0" algn="l">
              <a:spcBef>
                <a:spcPts val="1200"/>
              </a:spcBef>
              <a:spcAft>
                <a:spcPts val="1200"/>
              </a:spcAft>
              <a:buNone/>
            </a:pPr>
            <a:r>
              <a:rPr lang="en"/>
              <a:t>b)Reactive Forms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Pipes</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444444"/>
                </a:solidFill>
                <a:highlight>
                  <a:srgbClr val="FFFFFF"/>
                </a:highlight>
                <a:latin typeface="Roboto"/>
                <a:ea typeface="Roboto"/>
                <a:cs typeface="Roboto"/>
                <a:sym typeface="Roboto"/>
              </a:rPr>
              <a:t>Use </a:t>
            </a:r>
            <a:r>
              <a:rPr lang="en" sz="2400">
                <a:solidFill>
                  <a:srgbClr val="1976D2"/>
                </a:solidFill>
                <a:highlight>
                  <a:srgbClr val="FFFFFF"/>
                </a:highlight>
                <a:uFill>
                  <a:noFill/>
                </a:uFill>
                <a:latin typeface="Roboto"/>
                <a:ea typeface="Roboto"/>
                <a:cs typeface="Roboto"/>
                <a:sym typeface="Roboto"/>
                <a:hlinkClick r:id="rId3">
                  <a:extLst>
                    <a:ext uri="{A12FA001-AC4F-418D-AE19-62706E023703}">
                      <ahyp:hlinkClr val="tx"/>
                    </a:ext>
                  </a:extLst>
                </a:hlinkClick>
              </a:rPr>
              <a:t>pipes</a:t>
            </a:r>
            <a:r>
              <a:rPr lang="en" sz="2400">
                <a:solidFill>
                  <a:srgbClr val="444444"/>
                </a:solidFill>
                <a:highlight>
                  <a:srgbClr val="FFFFFF"/>
                </a:highlight>
                <a:latin typeface="Roboto"/>
                <a:ea typeface="Roboto"/>
                <a:cs typeface="Roboto"/>
                <a:sym typeface="Roboto"/>
              </a:rPr>
              <a:t> to transform strings, currency amounts, dates, and other data for display. Pipes are simple functions to use in </a:t>
            </a:r>
            <a:r>
              <a:rPr lang="en" sz="2400">
                <a:solidFill>
                  <a:srgbClr val="1976D2"/>
                </a:solidFill>
                <a:highlight>
                  <a:srgbClr val="FFFFFF"/>
                </a:highlight>
                <a:uFill>
                  <a:noFill/>
                </a:uFill>
                <a:latin typeface="Roboto"/>
                <a:ea typeface="Roboto"/>
                <a:cs typeface="Roboto"/>
                <a:sym typeface="Roboto"/>
                <a:hlinkClick r:id="rId4">
                  <a:extLst>
                    <a:ext uri="{A12FA001-AC4F-418D-AE19-62706E023703}">
                      <ahyp:hlinkClr val="tx"/>
                    </a:ext>
                  </a:extLst>
                </a:hlinkClick>
              </a:rPr>
              <a:t>template expressions</a:t>
            </a:r>
            <a:r>
              <a:rPr lang="en" sz="2400">
                <a:solidFill>
                  <a:srgbClr val="444444"/>
                </a:solidFill>
                <a:highlight>
                  <a:srgbClr val="FFFFFF"/>
                </a:highlight>
                <a:latin typeface="Roboto"/>
                <a:ea typeface="Roboto"/>
                <a:cs typeface="Roboto"/>
                <a:sym typeface="Roboto"/>
              </a:rPr>
              <a:t> to accept an input value and return a transformed value. Pipes are useful because you can use them throughout your application, while only declaring each pipe once. For example, you would use a pipe to show a date as April 15, 1988 rather than the raw string format.</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5"/>
          <p:cNvPicPr preferRelativeResize="0"/>
          <p:nvPr/>
        </p:nvPicPr>
        <p:blipFill>
          <a:blip r:embed="rId3">
            <a:alphaModFix/>
          </a:blip>
          <a:stretch>
            <a:fillRect/>
          </a:stretch>
        </p:blipFill>
        <p:spPr>
          <a:xfrm>
            <a:off x="433388" y="600075"/>
            <a:ext cx="8277225" cy="394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6"/>
          <p:cNvPicPr preferRelativeResize="0"/>
          <p:nvPr/>
        </p:nvPicPr>
        <p:blipFill>
          <a:blip r:embed="rId3">
            <a:alphaModFix/>
          </a:blip>
          <a:stretch>
            <a:fillRect/>
          </a:stretch>
        </p:blipFill>
        <p:spPr>
          <a:xfrm>
            <a:off x="0" y="150732"/>
            <a:ext cx="9144001" cy="48420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7"/>
          <p:cNvPicPr preferRelativeResize="0"/>
          <p:nvPr/>
        </p:nvPicPr>
        <p:blipFill>
          <a:blip r:embed="rId3">
            <a:alphaModFix/>
          </a:blip>
          <a:stretch>
            <a:fillRect/>
          </a:stretch>
        </p:blipFill>
        <p:spPr>
          <a:xfrm>
            <a:off x="414338" y="457200"/>
            <a:ext cx="8315325" cy="422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8"/>
          <p:cNvPicPr preferRelativeResize="0"/>
          <p:nvPr/>
        </p:nvPicPr>
        <p:blipFill>
          <a:blip r:embed="rId3">
            <a:alphaModFix/>
          </a:blip>
          <a:stretch>
            <a:fillRect/>
          </a:stretch>
        </p:blipFill>
        <p:spPr>
          <a:xfrm>
            <a:off x="197725" y="14300"/>
            <a:ext cx="8634575" cy="5114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Examples of Pipes</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228" name="Google Shape;228;p39"/>
          <p:cNvPicPr preferRelativeResize="0"/>
          <p:nvPr/>
        </p:nvPicPr>
        <p:blipFill>
          <a:blip r:embed="rId3">
            <a:alphaModFix/>
          </a:blip>
          <a:stretch>
            <a:fillRect/>
          </a:stretch>
        </p:blipFill>
        <p:spPr>
          <a:xfrm>
            <a:off x="0" y="563949"/>
            <a:ext cx="9144001" cy="4578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40"/>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Services and Dependency Injection</a:t>
            </a:r>
            <a:endParaRPr/>
          </a:p>
        </p:txBody>
      </p:sp>
      <p:sp>
        <p:nvSpPr>
          <p:cNvPr id="241" name="Google Shape;24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50">
                <a:solidFill>
                  <a:srgbClr val="222635"/>
                </a:solidFill>
                <a:highlight>
                  <a:srgbClr val="FFFFFF"/>
                </a:highlight>
                <a:latin typeface="Times New Roman"/>
                <a:ea typeface="Times New Roman"/>
                <a:cs typeface="Times New Roman"/>
                <a:sym typeface="Times New Roman"/>
              </a:rPr>
              <a:t>"</a:t>
            </a:r>
            <a:r>
              <a:rPr i="1" lang="en" sz="1450">
                <a:solidFill>
                  <a:schemeClr val="hlink"/>
                </a:solidFill>
                <a:highlight>
                  <a:srgbClr val="FFFFFF"/>
                </a:highlight>
                <a:uFill>
                  <a:noFill/>
                </a:uFill>
                <a:latin typeface="Times New Roman"/>
                <a:ea typeface="Times New Roman"/>
                <a:cs typeface="Times New Roman"/>
                <a:sym typeface="Times New Roman"/>
                <a:hlinkClick r:id="rId3"/>
              </a:rPr>
              <a:t>Dependency Injection</a:t>
            </a:r>
            <a:r>
              <a:rPr i="1" lang="en" sz="1450">
                <a:solidFill>
                  <a:srgbClr val="222635"/>
                </a:solidFill>
                <a:highlight>
                  <a:srgbClr val="FFFFFF"/>
                </a:highlight>
                <a:latin typeface="Times New Roman"/>
                <a:ea typeface="Times New Roman"/>
                <a:cs typeface="Times New Roman"/>
                <a:sym typeface="Times New Roman"/>
              </a:rPr>
              <a:t> (DI) is a design pattern to provide components with the services or other dependencies they need".</a:t>
            </a:r>
            <a:r>
              <a:rPr lang="en" sz="1450">
                <a:solidFill>
                  <a:srgbClr val="222635"/>
                </a:solidFill>
                <a:highlight>
                  <a:srgbClr val="FFFFFF"/>
                </a:highlight>
                <a:latin typeface="Times New Roman"/>
                <a:ea typeface="Times New Roman"/>
                <a:cs typeface="Times New Roman"/>
                <a:sym typeface="Times New Roman"/>
              </a:rPr>
              <a:t> Components delegate tasks to services, we can inject a service into a component, giving the component access to that service class. To make any service injectable into the component, use the </a:t>
            </a:r>
            <a:r>
              <a:rPr lang="en" sz="1300">
                <a:solidFill>
                  <a:srgbClr val="C7254E"/>
                </a:solidFill>
                <a:highlight>
                  <a:srgbClr val="F9F2F4"/>
                </a:highlight>
                <a:latin typeface="Courier New"/>
                <a:ea typeface="Courier New"/>
                <a:cs typeface="Courier New"/>
                <a:sym typeface="Courier New"/>
              </a:rPr>
              <a:t>@Injectable()</a:t>
            </a:r>
            <a:r>
              <a:rPr lang="en" sz="1450">
                <a:solidFill>
                  <a:srgbClr val="222635"/>
                </a:solidFill>
                <a:highlight>
                  <a:srgbClr val="FFFFFF"/>
                </a:highlight>
                <a:latin typeface="Times New Roman"/>
                <a:ea typeface="Times New Roman"/>
                <a:cs typeface="Times New Roman"/>
                <a:sym typeface="Times New Roman"/>
              </a:rPr>
              <a:t> decorator inside the service class and provide the metadata that allows Angular to inject it as a dependency in a component. </a:t>
            </a:r>
            <a:endParaRPr sz="1450">
              <a:solidFill>
                <a:srgbClr val="222635"/>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t>Open terminal create services there by using following command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Ng g s DataService  (here dataservice is the name of the service that you want to create)</a:t>
            </a:r>
            <a:endParaRPr/>
          </a:p>
          <a:p>
            <a:pPr indent="0" lvl="0" marL="0" rtl="0" algn="l">
              <a:spcBef>
                <a:spcPts val="1200"/>
              </a:spcBef>
              <a:spcAft>
                <a:spcPts val="1200"/>
              </a:spcAft>
              <a:buNone/>
            </a:pPr>
            <a:r>
              <a:rPr lang="en"/>
              <a:t>Open ts file of service file, then add one function and corresponding constructor.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AutoNum type="arabicPeriod"/>
            </a:pPr>
            <a:r>
              <a:rPr lang="en" sz="1700">
                <a:solidFill>
                  <a:srgbClr val="0D0D0D"/>
                </a:solidFill>
                <a:highlight>
                  <a:srgbClr val="FFFFFF"/>
                </a:highlight>
                <a:latin typeface="Roboto"/>
                <a:ea typeface="Roboto"/>
                <a:cs typeface="Roboto"/>
                <a:sym typeface="Roboto"/>
              </a:rPr>
              <a:t>Validation: You can add validation rules directly in the template using attributes like </a:t>
            </a:r>
            <a:r>
              <a:rPr lang="en" sz="1550">
                <a:solidFill>
                  <a:srgbClr val="0D0D0D"/>
                </a:solidFill>
                <a:highlight>
                  <a:srgbClr val="FFFFFF"/>
                </a:highlight>
                <a:latin typeface="Courier New"/>
                <a:ea typeface="Courier New"/>
                <a:cs typeface="Courier New"/>
                <a:sym typeface="Courier New"/>
              </a:rPr>
              <a:t>required</a:t>
            </a:r>
            <a:r>
              <a:rPr lang="en" sz="1700">
                <a:solidFill>
                  <a:srgbClr val="0D0D0D"/>
                </a:solidFill>
                <a:highlight>
                  <a:srgbClr val="FFFFFF"/>
                </a:highlight>
                <a:latin typeface="Roboto"/>
                <a:ea typeface="Roboto"/>
                <a:cs typeface="Roboto"/>
                <a:sym typeface="Roboto"/>
              </a:rPr>
              <a:t>, </a:t>
            </a:r>
            <a:r>
              <a:rPr lang="en" sz="1550">
                <a:solidFill>
                  <a:srgbClr val="0D0D0D"/>
                </a:solidFill>
                <a:highlight>
                  <a:srgbClr val="FFFFFF"/>
                </a:highlight>
                <a:latin typeface="Courier New"/>
                <a:ea typeface="Courier New"/>
                <a:cs typeface="Courier New"/>
                <a:sym typeface="Courier New"/>
              </a:rPr>
              <a:t>minLength</a:t>
            </a:r>
            <a:r>
              <a:rPr lang="en" sz="1700">
                <a:solidFill>
                  <a:srgbClr val="0D0D0D"/>
                </a:solidFill>
                <a:highlight>
                  <a:srgbClr val="FFFFFF"/>
                </a:highlight>
                <a:latin typeface="Roboto"/>
                <a:ea typeface="Roboto"/>
                <a:cs typeface="Roboto"/>
                <a:sym typeface="Roboto"/>
              </a:rPr>
              <a:t>, </a:t>
            </a:r>
            <a:r>
              <a:rPr lang="en" sz="1550">
                <a:solidFill>
                  <a:srgbClr val="0D0D0D"/>
                </a:solidFill>
                <a:highlight>
                  <a:srgbClr val="FFFFFF"/>
                </a:highlight>
                <a:latin typeface="Courier New"/>
                <a:ea typeface="Courier New"/>
                <a:cs typeface="Courier New"/>
                <a:sym typeface="Courier New"/>
              </a:rPr>
              <a:t>maxLength</a:t>
            </a:r>
            <a:r>
              <a:rPr lang="en" sz="1700">
                <a:solidFill>
                  <a:srgbClr val="0D0D0D"/>
                </a:solidFill>
                <a:highlight>
                  <a:srgbClr val="FFFFFF"/>
                </a:highlight>
                <a:latin typeface="Roboto"/>
                <a:ea typeface="Roboto"/>
                <a:cs typeface="Roboto"/>
                <a:sym typeface="Roboto"/>
              </a:rPr>
              <a:t>, etc.</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700">
                <a:solidFill>
                  <a:srgbClr val="0D0D0D"/>
                </a:solidFill>
                <a:highlight>
                  <a:srgbClr val="FFFFFF"/>
                </a:highlight>
                <a:latin typeface="Roboto"/>
                <a:ea typeface="Roboto"/>
                <a:cs typeface="Roboto"/>
                <a:sym typeface="Roboto"/>
              </a:rPr>
              <a:t>Handling Form Submission: You can handle form submission directly in the template using the </a:t>
            </a:r>
            <a:r>
              <a:rPr lang="en" sz="1550">
                <a:solidFill>
                  <a:srgbClr val="0D0D0D"/>
                </a:solidFill>
                <a:highlight>
                  <a:srgbClr val="FFFFFF"/>
                </a:highlight>
                <a:latin typeface="Courier New"/>
                <a:ea typeface="Courier New"/>
                <a:cs typeface="Courier New"/>
                <a:sym typeface="Courier New"/>
              </a:rPr>
              <a:t>(ngSubmit)</a:t>
            </a:r>
            <a:r>
              <a:rPr lang="en" sz="1700">
                <a:solidFill>
                  <a:srgbClr val="0D0D0D"/>
                </a:solidFill>
                <a:highlight>
                  <a:srgbClr val="FFFFFF"/>
                </a:highlight>
                <a:latin typeface="Roboto"/>
                <a:ea typeface="Roboto"/>
                <a:cs typeface="Roboto"/>
                <a:sym typeface="Roboto"/>
              </a:rPr>
              <a:t> event, which allows you to call a method in your component class when the form is submitted.</a:t>
            </a:r>
            <a:endParaRPr sz="17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700">
                <a:solidFill>
                  <a:srgbClr val="0D0D0D"/>
                </a:solidFill>
                <a:highlight>
                  <a:srgbClr val="FFFFFF"/>
                </a:highlight>
                <a:latin typeface="Roboto"/>
                <a:ea typeface="Roboto"/>
                <a:cs typeface="Roboto"/>
                <a:sym typeface="Roboto"/>
              </a:rPr>
              <a:t>Template-driven forms are generally suitable for simpler forms with straightforward validation requirements. They are easier to set up and require less code compared to reactive forms. However, they might become harder to manage for more complex forms with extensive validation logic.</a:t>
            </a:r>
            <a:endParaRPr sz="1700">
              <a:solidFill>
                <a:srgbClr val="0D0D0D"/>
              </a:solidFill>
              <a:highlight>
                <a:srgbClr val="FFFFFF"/>
              </a:highlight>
              <a:latin typeface="Roboto"/>
              <a:ea typeface="Roboto"/>
              <a:cs typeface="Roboto"/>
              <a:sym typeface="Roboto"/>
            </a:endParaRPr>
          </a:p>
          <a:p>
            <a:pPr indent="0" lvl="0" marL="0" rtl="0" algn="l">
              <a:spcBef>
                <a:spcPts val="1500"/>
              </a:spcBef>
              <a:spcAft>
                <a:spcPts val="1200"/>
              </a:spcAft>
              <a:buNone/>
            </a:pPr>
            <a:r>
              <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42"/>
          <p:cNvPicPr preferRelativeResize="0"/>
          <p:nvPr/>
        </p:nvPicPr>
        <p:blipFill>
          <a:blip r:embed="rId3">
            <a:alphaModFix/>
          </a:blip>
          <a:stretch>
            <a:fillRect/>
          </a:stretch>
        </p:blipFill>
        <p:spPr>
          <a:xfrm>
            <a:off x="0" y="344172"/>
            <a:ext cx="9144000" cy="44551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open app.component.ts and made changes</a:t>
            </a:r>
            <a:endParaRPr/>
          </a:p>
        </p:txBody>
      </p:sp>
      <p:sp>
        <p:nvSpPr>
          <p:cNvPr id="254" name="Google Shape;25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43"/>
          <p:cNvPicPr preferRelativeResize="0"/>
          <p:nvPr/>
        </p:nvPicPr>
        <p:blipFill>
          <a:blip r:embed="rId3">
            <a:alphaModFix/>
          </a:blip>
          <a:stretch>
            <a:fillRect/>
          </a:stretch>
        </p:blipFill>
        <p:spPr>
          <a:xfrm>
            <a:off x="-99975" y="1300780"/>
            <a:ext cx="9144001"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app.component.html</a:t>
            </a:r>
            <a:endParaRPr/>
          </a:p>
        </p:txBody>
      </p:sp>
      <p:sp>
        <p:nvSpPr>
          <p:cNvPr id="261" name="Google Shape;26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44"/>
          <p:cNvPicPr preferRelativeResize="0"/>
          <p:nvPr/>
        </p:nvPicPr>
        <p:blipFill>
          <a:blip r:embed="rId3">
            <a:alphaModFix/>
          </a:blip>
          <a:stretch>
            <a:fillRect/>
          </a:stretch>
        </p:blipFill>
        <p:spPr>
          <a:xfrm>
            <a:off x="0" y="1872548"/>
            <a:ext cx="9144001" cy="326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268" name="Google Shape;26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45"/>
          <p:cNvPicPr preferRelativeResize="0"/>
          <p:nvPr/>
        </p:nvPicPr>
        <p:blipFill>
          <a:blip r:embed="rId3">
            <a:alphaModFix/>
          </a:blip>
          <a:stretch>
            <a:fillRect/>
          </a:stretch>
        </p:blipFill>
        <p:spPr>
          <a:xfrm>
            <a:off x="-45425" y="1591555"/>
            <a:ext cx="9144001"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 REQUESTS</a:t>
            </a:r>
            <a:endParaRPr/>
          </a:p>
        </p:txBody>
      </p:sp>
      <p:sp>
        <p:nvSpPr>
          <p:cNvPr id="275" name="Google Shape;27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935"/>
              <a:buFont typeface="Arial"/>
              <a:buNone/>
            </a:pPr>
            <a:r>
              <a:rPr lang="en" sz="1420">
                <a:solidFill>
                  <a:srgbClr val="0D0D0D"/>
                </a:solidFill>
                <a:highlight>
                  <a:srgbClr val="FFFFFF"/>
                </a:highlight>
                <a:latin typeface="Roboto"/>
                <a:ea typeface="Roboto"/>
                <a:cs typeface="Roboto"/>
                <a:sym typeface="Roboto"/>
              </a:rPr>
              <a:t>In Angular, HTTP requests are used to communicate with servers to fetch or send data. This is crucial for building dynamic web applications where data needs to be retrieved from or sent to a server.</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1500"/>
              </a:spcBef>
              <a:spcAft>
                <a:spcPts val="0"/>
              </a:spcAft>
              <a:buClr>
                <a:schemeClr val="dk1"/>
              </a:buClr>
              <a:buSzPts val="935"/>
              <a:buFont typeface="Arial"/>
              <a:buNone/>
            </a:pPr>
            <a:r>
              <a:rPr lang="en" sz="1420">
                <a:solidFill>
                  <a:srgbClr val="0D0D0D"/>
                </a:solidFill>
                <a:highlight>
                  <a:srgbClr val="FFFFFF"/>
                </a:highlight>
                <a:latin typeface="Roboto"/>
                <a:ea typeface="Roboto"/>
                <a:cs typeface="Roboto"/>
                <a:sym typeface="Roboto"/>
              </a:rPr>
              <a:t>Here's a breakdown of HTTP requests in Angular:</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1500"/>
              </a:spcBef>
              <a:spcAft>
                <a:spcPts val="0"/>
              </a:spcAft>
              <a:buSzPts val="935"/>
              <a:buNone/>
            </a:pPr>
            <a:r>
              <a:rPr lang="en" sz="1420">
                <a:solidFill>
                  <a:srgbClr val="0D0D0D"/>
                </a:solidFill>
                <a:highlight>
                  <a:srgbClr val="FFFFFF"/>
                </a:highlight>
                <a:latin typeface="Roboto"/>
                <a:ea typeface="Roboto"/>
                <a:cs typeface="Roboto"/>
                <a:sym typeface="Roboto"/>
              </a:rPr>
              <a:t>HttpClient Module:</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Angular provides a built-in module called </a:t>
            </a:r>
            <a:r>
              <a:rPr lang="en" sz="1292">
                <a:solidFill>
                  <a:srgbClr val="0D0D0D"/>
                </a:solidFill>
                <a:highlight>
                  <a:srgbClr val="FFFFFF"/>
                </a:highlight>
                <a:latin typeface="Courier New"/>
                <a:ea typeface="Courier New"/>
                <a:cs typeface="Courier New"/>
                <a:sym typeface="Courier New"/>
              </a:rPr>
              <a:t>HttpClientModule</a:t>
            </a:r>
            <a:r>
              <a:rPr lang="en" sz="1420">
                <a:solidFill>
                  <a:srgbClr val="0D0D0D"/>
                </a:solidFill>
                <a:highlight>
                  <a:srgbClr val="FFFFFF"/>
                </a:highlight>
                <a:latin typeface="Roboto"/>
                <a:ea typeface="Roboto"/>
                <a:cs typeface="Roboto"/>
                <a:sym typeface="Roboto"/>
              </a:rPr>
              <a:t>, which offers a powerful API to perform HTTP requests. This module is part of </a:t>
            </a:r>
            <a:r>
              <a:rPr lang="en" sz="1292">
                <a:solidFill>
                  <a:srgbClr val="0D0D0D"/>
                </a:solidFill>
                <a:highlight>
                  <a:srgbClr val="FFFFFF"/>
                </a:highlight>
                <a:latin typeface="Courier New"/>
                <a:ea typeface="Courier New"/>
                <a:cs typeface="Courier New"/>
                <a:sym typeface="Courier New"/>
              </a:rPr>
              <a:t>@angular/common/http</a:t>
            </a:r>
            <a:r>
              <a:rPr lang="en" sz="1420">
                <a:solidFill>
                  <a:srgbClr val="0D0D0D"/>
                </a:solidFill>
                <a:highlight>
                  <a:srgbClr val="FFFFFF"/>
                </a:highlight>
                <a:latin typeface="Roboto"/>
                <a:ea typeface="Roboto"/>
                <a:cs typeface="Roboto"/>
                <a:sym typeface="Roboto"/>
              </a:rPr>
              <a:t>.</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0"/>
              </a:spcAft>
              <a:buSzPts val="935"/>
              <a:buNone/>
            </a:pPr>
            <a:r>
              <a:rPr lang="en" sz="1420">
                <a:solidFill>
                  <a:srgbClr val="0D0D0D"/>
                </a:solidFill>
                <a:highlight>
                  <a:srgbClr val="FFFFFF"/>
                </a:highlight>
                <a:latin typeface="Roboto"/>
                <a:ea typeface="Roboto"/>
                <a:cs typeface="Roboto"/>
                <a:sym typeface="Roboto"/>
              </a:rPr>
              <a:t>HttpClient Service:</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The </a:t>
            </a:r>
            <a:r>
              <a:rPr lang="en" sz="1292">
                <a:solidFill>
                  <a:srgbClr val="0D0D0D"/>
                </a:solidFill>
                <a:highlight>
                  <a:srgbClr val="FFFFFF"/>
                </a:highlight>
                <a:latin typeface="Courier New"/>
                <a:ea typeface="Courier New"/>
                <a:cs typeface="Courier New"/>
                <a:sym typeface="Courier New"/>
              </a:rPr>
              <a:t>HttpClient</a:t>
            </a:r>
            <a:r>
              <a:rPr lang="en" sz="1420">
                <a:solidFill>
                  <a:srgbClr val="0D0D0D"/>
                </a:solidFill>
                <a:highlight>
                  <a:srgbClr val="FFFFFF"/>
                </a:highlight>
                <a:latin typeface="Roboto"/>
                <a:ea typeface="Roboto"/>
                <a:cs typeface="Roboto"/>
                <a:sym typeface="Roboto"/>
              </a:rPr>
              <a:t> service is the primary way to make HTTP requests in Angular applications. It provides methods for all standard HTTP operations like GET, POST, PUT, DELETE, etc.</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0"/>
              </a:spcAft>
              <a:buSzPts val="935"/>
              <a:buNone/>
            </a:pPr>
            <a:r>
              <a:rPr lang="en" sz="1420">
                <a:solidFill>
                  <a:srgbClr val="0D0D0D"/>
                </a:solidFill>
                <a:highlight>
                  <a:srgbClr val="FFFFFF"/>
                </a:highlight>
                <a:latin typeface="Roboto"/>
                <a:ea typeface="Roboto"/>
                <a:cs typeface="Roboto"/>
                <a:sym typeface="Roboto"/>
              </a:rPr>
              <a:t>Making Requests:</a:t>
            </a:r>
            <a:endParaRPr sz="1420">
              <a:solidFill>
                <a:srgbClr val="0D0D0D"/>
              </a:solidFill>
              <a:highlight>
                <a:srgbClr val="FFFFFF"/>
              </a:highlight>
              <a:latin typeface="Roboto"/>
              <a:ea typeface="Roboto"/>
              <a:cs typeface="Roboto"/>
              <a:sym typeface="Roboto"/>
            </a:endParaRPr>
          </a:p>
          <a:p>
            <a:pPr indent="-293370" lvl="0" marL="457200" rtl="0" algn="l">
              <a:lnSpc>
                <a:spcPct val="95000"/>
              </a:lnSpc>
              <a:spcBef>
                <a:spcPts val="1200"/>
              </a:spcBef>
              <a:spcAft>
                <a:spcPts val="0"/>
              </a:spcAft>
              <a:buClr>
                <a:srgbClr val="0D0D0D"/>
              </a:buClr>
              <a:buSzPts val="1020"/>
              <a:buFont typeface="Roboto"/>
              <a:buAutoNum type="arabicPeriod"/>
            </a:pPr>
            <a:r>
              <a:rPr lang="en" sz="1420">
                <a:solidFill>
                  <a:srgbClr val="0D0D0D"/>
                </a:solidFill>
                <a:highlight>
                  <a:srgbClr val="FFFFFF"/>
                </a:highlight>
                <a:latin typeface="Roboto"/>
                <a:ea typeface="Roboto"/>
                <a:cs typeface="Roboto"/>
                <a:sym typeface="Roboto"/>
              </a:rPr>
              <a:t>You can use the </a:t>
            </a:r>
            <a:r>
              <a:rPr lang="en" sz="1292">
                <a:solidFill>
                  <a:srgbClr val="0D0D0D"/>
                </a:solidFill>
                <a:highlight>
                  <a:srgbClr val="FFFFFF"/>
                </a:highlight>
                <a:latin typeface="Courier New"/>
                <a:ea typeface="Courier New"/>
                <a:cs typeface="Courier New"/>
                <a:sym typeface="Courier New"/>
              </a:rPr>
              <a:t>HttpClient</a:t>
            </a:r>
            <a:r>
              <a:rPr lang="en" sz="1420">
                <a:solidFill>
                  <a:srgbClr val="0D0D0D"/>
                </a:solidFill>
                <a:highlight>
                  <a:srgbClr val="FFFFFF"/>
                </a:highlight>
                <a:latin typeface="Roboto"/>
                <a:ea typeface="Roboto"/>
                <a:cs typeface="Roboto"/>
                <a:sym typeface="Roboto"/>
              </a:rPr>
              <a:t> service to make HTTP requests to external APIs or backend servers</a:t>
            </a:r>
            <a:endParaRPr sz="1420">
              <a:solidFill>
                <a:srgbClr val="0D0D0D"/>
              </a:solidFill>
              <a:highlight>
                <a:srgbClr val="FFFFFF"/>
              </a:highlight>
              <a:latin typeface="Roboto"/>
              <a:ea typeface="Roboto"/>
              <a:cs typeface="Roboto"/>
              <a:sym typeface="Roboto"/>
            </a:endParaRPr>
          </a:p>
          <a:p>
            <a:pPr indent="0" lvl="0" marL="0" rtl="0" algn="l">
              <a:lnSpc>
                <a:spcPct val="95000"/>
              </a:lnSpc>
              <a:spcBef>
                <a:spcPts val="0"/>
              </a:spcBef>
              <a:spcAft>
                <a:spcPts val="1200"/>
              </a:spcAft>
              <a:buSzPts val="935"/>
              <a:buNone/>
            </a:pPr>
            <a:r>
              <a:t/>
            </a:r>
            <a:endParaRPr sz="1929"/>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Request</a:t>
            </a:r>
            <a:endParaRPr/>
          </a:p>
        </p:txBody>
      </p:sp>
      <p:sp>
        <p:nvSpPr>
          <p:cNvPr id="281" name="Google Shape;28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import { HttpClient } from '@angular/common/http';</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constructor(private http: HttpClient)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this.http.get('/api/data').subscribe(data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console.log(data);</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Handling Responses</a:t>
            </a:r>
            <a:endParaRPr/>
          </a:p>
        </p:txBody>
      </p:sp>
      <p:sp>
        <p:nvSpPr>
          <p:cNvPr id="287" name="Google Shape;28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this.http.get('/api/data').subscribe(</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data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console.log('Data received:', data);</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error =&gt;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console.error('Error:', error);</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51"/>
          <p:cNvPicPr preferRelativeResize="0"/>
          <p:nvPr/>
        </p:nvPicPr>
        <p:blipFill>
          <a:blip r:embed="rId3">
            <a:alphaModFix/>
          </a:blip>
          <a:stretch>
            <a:fillRect/>
          </a:stretch>
        </p:blipFill>
        <p:spPr>
          <a:xfrm>
            <a:off x="14525" y="7620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Example</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&lt;form #myForm="ngForm" (ngSubmit)="submitForm(myForm)"&gt;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&lt;label for="name"&gt;Name:&lt;/label&gt;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&lt;input type="text" id="name" name="name" ngModel required&gt;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&lt;label for="email"&gt;Email:&lt;/label&gt;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&lt;input type="email" id="email" name="email" ngModel required&gt;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  &lt;button type="submit"&gt;Submit&lt;/button&gt;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050">
                <a:solidFill>
                  <a:srgbClr val="FFFFFF"/>
                </a:solidFill>
                <a:highlight>
                  <a:srgbClr val="0D0D0D"/>
                </a:highlight>
                <a:latin typeface="Courier New"/>
                <a:ea typeface="Courier New"/>
                <a:cs typeface="Courier New"/>
                <a:sym typeface="Courier New"/>
              </a:rPr>
              <a:t>&lt;/form&gt;</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050">
              <a:solidFill>
                <a:srgbClr val="FFFFFF"/>
              </a:solidFill>
              <a:highlight>
                <a:srgbClr val="0D0D0D"/>
              </a:highlight>
              <a:latin typeface="Courier New"/>
              <a:ea typeface="Courier New"/>
              <a:cs typeface="Courier New"/>
              <a:sym typeface="Courier New"/>
            </a:endParaRPr>
          </a:p>
          <a:p>
            <a:pPr indent="0" lvl="0" marL="0" rtl="0" algn="l">
              <a:spcBef>
                <a:spcPts val="1200"/>
              </a:spcBef>
              <a:spcAft>
                <a:spcPts val="1200"/>
              </a:spcAft>
              <a:buNone/>
            </a:pPr>
            <a:r>
              <a:t/>
            </a:r>
            <a:endParaRPr sz="1050">
              <a:solidFill>
                <a:srgbClr val="FFFFFF"/>
              </a:solidFill>
              <a:highlight>
                <a:srgbClr val="0D0D0D"/>
              </a:highlight>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314" name="Google Shape;31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52"/>
          <p:cNvPicPr preferRelativeResize="0"/>
          <p:nvPr/>
        </p:nvPicPr>
        <p:blipFill>
          <a:blip r:embed="rId3">
            <a:alphaModFix/>
          </a:blip>
          <a:stretch>
            <a:fillRect/>
          </a:stretch>
        </p:blipFill>
        <p:spPr>
          <a:xfrm>
            <a:off x="0" y="1152475"/>
            <a:ext cx="9144000" cy="3991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 API IN ANGULAR</a:t>
            </a:r>
            <a:endParaRPr/>
          </a:p>
        </p:txBody>
      </p:sp>
      <p:sp>
        <p:nvSpPr>
          <p:cNvPr id="321" name="Google Shape;32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sz="1700">
                <a:solidFill>
                  <a:srgbClr val="222635"/>
                </a:solidFill>
                <a:highlight>
                  <a:srgbClr val="FFFFFF"/>
                </a:highlight>
                <a:latin typeface="Times New Roman"/>
                <a:ea typeface="Times New Roman"/>
                <a:cs typeface="Times New Roman"/>
                <a:sym typeface="Times New Roman"/>
              </a:rPr>
              <a:t>"A service in Angular acts as a reusable data access point and is written using a Typescript class."</a:t>
            </a:r>
            <a:r>
              <a:rPr lang="en" sz="1700">
                <a:solidFill>
                  <a:srgbClr val="222635"/>
                </a:solidFill>
                <a:highlight>
                  <a:srgbClr val="FFFFFF"/>
                </a:highlight>
                <a:latin typeface="Times New Roman"/>
                <a:ea typeface="Times New Roman"/>
                <a:cs typeface="Times New Roman"/>
                <a:sym typeface="Times New Roman"/>
              </a:rPr>
              <a:t> In real-world applications, data accessed from external sources is required in multiple components. We need a single, reusable data access point, and service serves this purpose. By defining such processing tasks in an injectable service class, we make those tasks available to any component.</a:t>
            </a:r>
            <a:r>
              <a:rPr lang="en" sz="1700">
                <a:solidFill>
                  <a:srgbClr val="040C28"/>
                </a:solidFill>
                <a:highlight>
                  <a:srgbClr val="D3E3FD"/>
                </a:highlight>
              </a:rPr>
              <a:t>Representational State Transfer</a:t>
            </a:r>
            <a:r>
              <a:rPr lang="en" sz="1700">
                <a:solidFill>
                  <a:srgbClr val="1F1F1F"/>
                </a:solidFill>
                <a:highlight>
                  <a:srgbClr val="FFFFFF"/>
                </a:highlight>
              </a:rPr>
              <a:t> (REST) is a software architecture that imposes conditions on how an API should work. REST was initially created as a guideline to manage communication on a complex network like the internet.</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Steps of </a:t>
            </a:r>
            <a:r>
              <a:rPr b="1" lang="en" sz="2000">
                <a:solidFill>
                  <a:srgbClr val="242424"/>
                </a:solidFill>
                <a:highlight>
                  <a:srgbClr val="FFFFFF"/>
                </a:highlight>
                <a:latin typeface="Georgia"/>
                <a:ea typeface="Georgia"/>
                <a:cs typeface="Georgia"/>
                <a:sym typeface="Georgia"/>
              </a:rPr>
              <a:t> fetching data from a REST API in Angular 17</a:t>
            </a:r>
            <a:endParaRPr b="1" sz="2000"/>
          </a:p>
        </p:txBody>
      </p:sp>
      <p:sp>
        <p:nvSpPr>
          <p:cNvPr id="327" name="Google Shape;32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 Create a new project</a:t>
            </a:r>
            <a:endParaRPr/>
          </a:p>
          <a:p>
            <a:pPr indent="0" lvl="0" marL="0" rtl="0" algn="l">
              <a:spcBef>
                <a:spcPts val="1200"/>
              </a:spcBef>
              <a:spcAft>
                <a:spcPts val="0"/>
              </a:spcAft>
              <a:buNone/>
            </a:pPr>
            <a:r>
              <a:rPr lang="en"/>
              <a:t>Ng new Project123</a:t>
            </a:r>
            <a:endParaRPr/>
          </a:p>
          <a:p>
            <a:pPr indent="0" lvl="0" marL="0" rtl="0" algn="l">
              <a:spcBef>
                <a:spcPts val="1200"/>
              </a:spcBef>
              <a:spcAft>
                <a:spcPts val="0"/>
              </a:spcAft>
              <a:buNone/>
            </a:pPr>
            <a:r>
              <a:rPr lang="en"/>
              <a:t>After creating new project, you have to create a new component</a:t>
            </a:r>
            <a:endParaRPr/>
          </a:p>
          <a:p>
            <a:pPr indent="0" lvl="0" marL="0" rtl="0" algn="l">
              <a:spcBef>
                <a:spcPts val="1200"/>
              </a:spcBef>
              <a:spcAft>
                <a:spcPts val="0"/>
              </a:spcAft>
              <a:buNone/>
            </a:pPr>
            <a:r>
              <a:rPr lang="en"/>
              <a:t>Ng g c new(here new is the name of my component)</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idx="1" type="body"/>
          </p:nvPr>
        </p:nvSpPr>
        <p:spPr>
          <a:xfrm>
            <a:off x="311700" y="115725"/>
            <a:ext cx="8520600" cy="44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app.component.ts, import the {newComponent} and in the imports as well</a:t>
            </a:r>
            <a:endParaRPr/>
          </a:p>
        </p:txBody>
      </p:sp>
      <p:pic>
        <p:nvPicPr>
          <p:cNvPr id="333" name="Google Shape;333;p55"/>
          <p:cNvPicPr preferRelativeResize="0"/>
          <p:nvPr/>
        </p:nvPicPr>
        <p:blipFill>
          <a:blip r:embed="rId3">
            <a:alphaModFix/>
          </a:blip>
          <a:stretch>
            <a:fillRect/>
          </a:stretch>
        </p:blipFill>
        <p:spPr>
          <a:xfrm>
            <a:off x="0" y="1436725"/>
            <a:ext cx="9144000" cy="3706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app.component.html, write the following </a:t>
            </a:r>
            <a:endParaRPr/>
          </a:p>
        </p:txBody>
      </p:sp>
      <p:sp>
        <p:nvSpPr>
          <p:cNvPr id="339" name="Google Shape;33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56"/>
          <p:cNvPicPr preferRelativeResize="0"/>
          <p:nvPr/>
        </p:nvPicPr>
        <p:blipFill>
          <a:blip r:embed="rId3">
            <a:alphaModFix/>
          </a:blip>
          <a:stretch>
            <a:fillRect/>
          </a:stretch>
        </p:blipFill>
        <p:spPr>
          <a:xfrm>
            <a:off x="0" y="1567900"/>
            <a:ext cx="9144000" cy="35755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your created component ts file make the following additions</a:t>
            </a:r>
            <a:endParaRPr/>
          </a:p>
        </p:txBody>
      </p:sp>
      <p:sp>
        <p:nvSpPr>
          <p:cNvPr id="346" name="Google Shape;346;p57"/>
          <p:cNvSpPr txBox="1"/>
          <p:nvPr>
            <p:ph idx="1" type="body"/>
          </p:nvPr>
        </p:nvSpPr>
        <p:spPr>
          <a:xfrm>
            <a:off x="311700" y="1614725"/>
            <a:ext cx="8520600" cy="295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57"/>
          <p:cNvPicPr preferRelativeResize="0"/>
          <p:nvPr/>
        </p:nvPicPr>
        <p:blipFill>
          <a:blip r:embed="rId3">
            <a:alphaModFix/>
          </a:blip>
          <a:stretch>
            <a:fillRect/>
          </a:stretch>
        </p:blipFill>
        <p:spPr>
          <a:xfrm>
            <a:off x="0" y="1389875"/>
            <a:ext cx="9144001" cy="31500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Meaning</a:t>
            </a:r>
            <a:endParaRPr/>
          </a:p>
        </p:txBody>
      </p:sp>
      <p:sp>
        <p:nvSpPr>
          <p:cNvPr id="353" name="Google Shape;353;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Component</a:t>
            </a:r>
            <a:r>
              <a:rPr lang="en" sz="1900">
                <a:solidFill>
                  <a:srgbClr val="0D0D0D"/>
                </a:solidFill>
                <a:highlight>
                  <a:srgbClr val="FFFFFF"/>
                </a:highlight>
                <a:latin typeface="Roboto"/>
                <a:ea typeface="Roboto"/>
                <a:cs typeface="Roboto"/>
                <a:sym typeface="Roboto"/>
              </a:rPr>
              <a:t>: This imports the </a:t>
            </a:r>
            <a:r>
              <a:rPr lang="en" sz="1750">
                <a:solidFill>
                  <a:srgbClr val="0D0D0D"/>
                </a:solidFill>
                <a:highlight>
                  <a:srgbClr val="FFFFFF"/>
                </a:highlight>
                <a:latin typeface="Courier New"/>
                <a:ea typeface="Courier New"/>
                <a:cs typeface="Courier New"/>
                <a:sym typeface="Courier New"/>
              </a:rPr>
              <a:t>Component</a:t>
            </a:r>
            <a:r>
              <a:rPr lang="en" sz="1900">
                <a:solidFill>
                  <a:srgbClr val="0D0D0D"/>
                </a:solidFill>
                <a:highlight>
                  <a:srgbClr val="FFFFFF"/>
                </a:highlight>
                <a:latin typeface="Roboto"/>
                <a:ea typeface="Roboto"/>
                <a:cs typeface="Roboto"/>
                <a:sym typeface="Roboto"/>
              </a:rPr>
              <a:t> decorator from Angular core, which is used to define Angular components.</a:t>
            </a:r>
            <a:endParaRPr sz="19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HttpClient</a:t>
            </a:r>
            <a:r>
              <a:rPr lang="en" sz="1900">
                <a:solidFill>
                  <a:srgbClr val="0D0D0D"/>
                </a:solidFill>
                <a:highlight>
                  <a:srgbClr val="FFFFFF"/>
                </a:highlight>
                <a:latin typeface="Roboto"/>
                <a:ea typeface="Roboto"/>
                <a:cs typeface="Roboto"/>
                <a:sym typeface="Roboto"/>
              </a:rPr>
              <a:t>, </a:t>
            </a:r>
            <a:r>
              <a:rPr lang="en" sz="1750">
                <a:solidFill>
                  <a:srgbClr val="0D0D0D"/>
                </a:solidFill>
                <a:highlight>
                  <a:srgbClr val="FFFFFF"/>
                </a:highlight>
                <a:latin typeface="Courier New"/>
                <a:ea typeface="Courier New"/>
                <a:cs typeface="Courier New"/>
                <a:sym typeface="Courier New"/>
              </a:rPr>
              <a:t>HttpClientModule</a:t>
            </a:r>
            <a:r>
              <a:rPr lang="en" sz="1900">
                <a:solidFill>
                  <a:srgbClr val="0D0D0D"/>
                </a:solidFill>
                <a:highlight>
                  <a:srgbClr val="FFFFFF"/>
                </a:highlight>
                <a:latin typeface="Roboto"/>
                <a:ea typeface="Roboto"/>
                <a:cs typeface="Roboto"/>
                <a:sym typeface="Roboto"/>
              </a:rPr>
              <a:t>: These imports are for making HTTP requests in Angular. </a:t>
            </a:r>
            <a:endParaRPr sz="19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750">
                <a:solidFill>
                  <a:srgbClr val="0D0D0D"/>
                </a:solidFill>
                <a:highlight>
                  <a:srgbClr val="FFFFFF"/>
                </a:highlight>
                <a:latin typeface="Courier New"/>
                <a:ea typeface="Courier New"/>
                <a:cs typeface="Courier New"/>
                <a:sym typeface="Courier New"/>
              </a:rPr>
              <a:t>HttpClient</a:t>
            </a:r>
            <a:r>
              <a:rPr lang="en" sz="1900">
                <a:solidFill>
                  <a:srgbClr val="0D0D0D"/>
                </a:solidFill>
                <a:highlight>
                  <a:srgbClr val="FFFFFF"/>
                </a:highlight>
                <a:latin typeface="Roboto"/>
                <a:ea typeface="Roboto"/>
                <a:cs typeface="Roboto"/>
                <a:sym typeface="Roboto"/>
              </a:rPr>
              <a:t> is the service used to make requests, and </a:t>
            </a:r>
            <a:r>
              <a:rPr lang="en" sz="1750">
                <a:solidFill>
                  <a:srgbClr val="0D0D0D"/>
                </a:solidFill>
                <a:highlight>
                  <a:srgbClr val="FFFFFF"/>
                </a:highlight>
                <a:latin typeface="Courier New"/>
                <a:ea typeface="Courier New"/>
                <a:cs typeface="Courier New"/>
                <a:sym typeface="Courier New"/>
              </a:rPr>
              <a:t>HttpClientModule</a:t>
            </a:r>
            <a:r>
              <a:rPr lang="en" sz="1900">
                <a:solidFill>
                  <a:srgbClr val="0D0D0D"/>
                </a:solidFill>
                <a:highlight>
                  <a:srgbClr val="FFFFFF"/>
                </a:highlight>
                <a:latin typeface="Roboto"/>
                <a:ea typeface="Roboto"/>
                <a:cs typeface="Roboto"/>
                <a:sym typeface="Roboto"/>
              </a:rPr>
              <a:t> is the module that provides the service.</a:t>
            </a:r>
            <a:endParaRPr sz="19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9"/>
          <p:cNvPicPr preferRelativeResize="0"/>
          <p:nvPr/>
        </p:nvPicPr>
        <p:blipFill>
          <a:blip r:embed="rId3">
            <a:alphaModFix/>
          </a:blip>
          <a:stretch>
            <a:fillRect/>
          </a:stretch>
        </p:blipFill>
        <p:spPr>
          <a:xfrm>
            <a:off x="0" y="949550"/>
            <a:ext cx="9144000" cy="41939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a:t>
            </a:r>
            <a:endParaRPr/>
          </a:p>
        </p:txBody>
      </p:sp>
      <p:sp>
        <p:nvSpPr>
          <p:cNvPr id="366" name="Google Shape;366;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Courier New"/>
                <a:ea typeface="Courier New"/>
                <a:cs typeface="Courier New"/>
                <a:sym typeface="Courier New"/>
              </a:rPr>
              <a:t>httpClient = inject(HttpClient);</a:t>
            </a:r>
            <a:r>
              <a:rPr lang="en">
                <a:solidFill>
                  <a:srgbClr val="0D0D0D"/>
                </a:solidFill>
                <a:highlight>
                  <a:srgbClr val="FFFFFF"/>
                </a:highlight>
                <a:latin typeface="Roboto"/>
                <a:ea typeface="Roboto"/>
                <a:cs typeface="Roboto"/>
                <a:sym typeface="Roboto"/>
              </a:rPr>
              <a:t>: This line tries to use </a:t>
            </a:r>
            <a:r>
              <a:rPr lang="en">
                <a:solidFill>
                  <a:srgbClr val="0D0D0D"/>
                </a:solidFill>
                <a:highlight>
                  <a:srgbClr val="FFFFFF"/>
                </a:highlight>
                <a:latin typeface="Courier New"/>
                <a:ea typeface="Courier New"/>
                <a:cs typeface="Courier New"/>
                <a:sym typeface="Courier New"/>
              </a:rPr>
              <a:t>inject</a:t>
            </a:r>
            <a:r>
              <a:rPr lang="en">
                <a:solidFill>
                  <a:srgbClr val="0D0D0D"/>
                </a:solidFill>
                <a:highlight>
                  <a:srgbClr val="FFFFFF"/>
                </a:highlight>
                <a:latin typeface="Roboto"/>
                <a:ea typeface="Roboto"/>
                <a:cs typeface="Roboto"/>
                <a:sym typeface="Roboto"/>
              </a:rPr>
              <a:t> to get an instance of </a:t>
            </a:r>
            <a:r>
              <a:rPr lang="en">
                <a:solidFill>
                  <a:srgbClr val="0D0D0D"/>
                </a:solidFill>
                <a:highlight>
                  <a:srgbClr val="FFFFFF"/>
                </a:highlight>
                <a:latin typeface="Courier New"/>
                <a:ea typeface="Courier New"/>
                <a:cs typeface="Courier New"/>
                <a:sym typeface="Courier New"/>
              </a:rPr>
              <a:t>HttpClient</a:t>
            </a:r>
            <a:r>
              <a:rPr lang="en">
                <a:solidFill>
                  <a:srgbClr val="0D0D0D"/>
                </a:solidFill>
                <a:highlight>
                  <a:srgbClr val="FFFFFF"/>
                </a:highlight>
                <a:latin typeface="Roboto"/>
                <a:ea typeface="Roboto"/>
                <a:cs typeface="Roboto"/>
                <a:sym typeface="Roboto"/>
              </a:rPr>
              <a:t>.</a:t>
            </a:r>
            <a:endParaRPr>
              <a:solidFill>
                <a:srgbClr val="0D0D0D"/>
              </a:solidFill>
              <a:highlight>
                <a:srgbClr val="FFFFFF"/>
              </a:highlight>
              <a:latin typeface="Roboto"/>
              <a:ea typeface="Roboto"/>
              <a:cs typeface="Roboto"/>
              <a:sym typeface="Roboto"/>
            </a:endParaRPr>
          </a:p>
          <a:p>
            <a:pPr indent="-342900" lvl="0" marL="457200" rtl="0" algn="l">
              <a:spcBef>
                <a:spcPts val="1200"/>
              </a:spcBef>
              <a:spcAft>
                <a:spcPts val="0"/>
              </a:spcAft>
              <a:buClr>
                <a:srgbClr val="0D0D0D"/>
              </a:buClr>
              <a:buSzPts val="1800"/>
              <a:buFont typeface="Roboto"/>
              <a:buChar char="●"/>
            </a:pPr>
            <a:r>
              <a:rPr lang="en">
                <a:solidFill>
                  <a:srgbClr val="0D0D0D"/>
                </a:solidFill>
                <a:highlight>
                  <a:srgbClr val="FFFFFF"/>
                </a:highlight>
                <a:latin typeface="Courier New"/>
                <a:ea typeface="Courier New"/>
                <a:cs typeface="Courier New"/>
                <a:sym typeface="Courier New"/>
              </a:rPr>
              <a:t>public data: Array&lt;any&gt; = [];</a:t>
            </a:r>
            <a:r>
              <a:rPr lang="en">
                <a:solidFill>
                  <a:srgbClr val="0D0D0D"/>
                </a:solidFill>
                <a:highlight>
                  <a:srgbClr val="FFFFFF"/>
                </a:highlight>
                <a:latin typeface="Roboto"/>
                <a:ea typeface="Roboto"/>
                <a:cs typeface="Roboto"/>
                <a:sym typeface="Roboto"/>
              </a:rPr>
              <a:t>: Declares a public property </a:t>
            </a:r>
            <a:r>
              <a:rPr lang="en">
                <a:solidFill>
                  <a:srgbClr val="0D0D0D"/>
                </a:solidFill>
                <a:highlight>
                  <a:srgbClr val="FFFFFF"/>
                </a:highlight>
                <a:latin typeface="Courier New"/>
                <a:ea typeface="Courier New"/>
                <a:cs typeface="Courier New"/>
                <a:sym typeface="Courier New"/>
              </a:rPr>
              <a:t>data</a:t>
            </a:r>
            <a:r>
              <a:rPr lang="en">
                <a:solidFill>
                  <a:srgbClr val="0D0D0D"/>
                </a:solidFill>
                <a:highlight>
                  <a:srgbClr val="FFFFFF"/>
                </a:highlight>
                <a:latin typeface="Roboto"/>
                <a:ea typeface="Roboto"/>
                <a:cs typeface="Roboto"/>
                <a:sym typeface="Roboto"/>
              </a:rPr>
              <a:t> as an array of any type and initializes it as an empty array.</a:t>
            </a:r>
            <a:endParaRPr>
              <a:solidFill>
                <a:srgbClr val="0D0D0D"/>
              </a:solidFill>
              <a:highlight>
                <a:srgbClr val="FFFFFF"/>
              </a:highlight>
              <a:latin typeface="Roboto"/>
              <a:ea typeface="Roboto"/>
              <a:cs typeface="Roboto"/>
              <a:sym typeface="Roboto"/>
            </a:endParaRPr>
          </a:p>
          <a:p>
            <a:pPr indent="-342900" lvl="0" marL="457200" rtl="0" algn="l">
              <a:spcBef>
                <a:spcPts val="0"/>
              </a:spcBef>
              <a:spcAft>
                <a:spcPts val="0"/>
              </a:spcAft>
              <a:buClr>
                <a:srgbClr val="0D0D0D"/>
              </a:buClr>
              <a:buSzPts val="1800"/>
              <a:buFont typeface="Roboto"/>
              <a:buChar char="●"/>
            </a:pPr>
            <a:r>
              <a:rPr lang="en">
                <a:solidFill>
                  <a:srgbClr val="0D0D0D"/>
                </a:solidFill>
                <a:highlight>
                  <a:srgbClr val="FFFFFF"/>
                </a:highlight>
                <a:latin typeface="Courier New"/>
                <a:ea typeface="Courier New"/>
                <a:cs typeface="Courier New"/>
                <a:sym typeface="Courier New"/>
              </a:rPr>
              <a:t>ngOnInit() { ... }</a:t>
            </a:r>
            <a:r>
              <a:rPr lang="en">
                <a:solidFill>
                  <a:srgbClr val="0D0D0D"/>
                </a:solidFill>
                <a:highlight>
                  <a:srgbClr val="FFFFFF"/>
                </a:highlight>
                <a:latin typeface="Roboto"/>
                <a:ea typeface="Roboto"/>
                <a:cs typeface="Roboto"/>
                <a:sym typeface="Roboto"/>
              </a:rPr>
              <a:t>: This is a lifecycle hook provided by Angular. It is called after Angular has initialized all data-bound properties of a directive. Here, it's being used to make an HTTP request to fetch data from the API endpoint </a:t>
            </a:r>
            <a:r>
              <a:rPr lang="en">
                <a:solidFill>
                  <a:srgbClr val="0D0D0D"/>
                </a:solidFill>
                <a:highlight>
                  <a:srgbClr val="FFFFFF"/>
                </a:highlight>
                <a:latin typeface="Courier New"/>
                <a:ea typeface="Courier New"/>
                <a:cs typeface="Courier New"/>
                <a:sym typeface="Courier New"/>
              </a:rPr>
              <a:t>https://jsonplaceholder.typicode.com/todos</a:t>
            </a:r>
            <a:r>
              <a:rPr lang="en">
                <a:solidFill>
                  <a:srgbClr val="0D0D0D"/>
                </a:solidFill>
                <a:highlight>
                  <a:srgbClr val="FFFFFF"/>
                </a:highlight>
                <a:latin typeface="Roboto"/>
                <a:ea typeface="Roboto"/>
                <a:cs typeface="Roboto"/>
                <a:sym typeface="Roboto"/>
              </a:rPr>
              <a:t>. The response data is logged to the console, and then assigned to the </a:t>
            </a:r>
            <a:r>
              <a:rPr lang="en">
                <a:solidFill>
                  <a:srgbClr val="0D0D0D"/>
                </a:solidFill>
                <a:highlight>
                  <a:srgbClr val="FFFFFF"/>
                </a:highlight>
                <a:latin typeface="Courier New"/>
                <a:ea typeface="Courier New"/>
                <a:cs typeface="Courier New"/>
                <a:sym typeface="Courier New"/>
              </a:rPr>
              <a:t>data</a:t>
            </a:r>
            <a:r>
              <a:rPr lang="en">
                <a:solidFill>
                  <a:srgbClr val="0D0D0D"/>
                </a:solidFill>
                <a:highlight>
                  <a:srgbClr val="FFFFFF"/>
                </a:highlight>
                <a:latin typeface="Roboto"/>
                <a:ea typeface="Roboto"/>
                <a:cs typeface="Roboto"/>
                <a:sym typeface="Roboto"/>
              </a:rPr>
              <a:t> property of the component.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solidFill>
                <a:srgbClr val="0D0D0D"/>
              </a:solidFill>
              <a:highlight>
                <a:srgbClr val="FFFFFF"/>
              </a:highlight>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new.component.html</a:t>
            </a:r>
            <a:endParaRPr/>
          </a:p>
        </p:txBody>
      </p:sp>
      <p:sp>
        <p:nvSpPr>
          <p:cNvPr id="372" name="Google Shape;37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61"/>
          <p:cNvPicPr preferRelativeResize="0"/>
          <p:nvPr/>
        </p:nvPicPr>
        <p:blipFill>
          <a:blip r:embed="rId3">
            <a:alphaModFix/>
          </a:blip>
          <a:stretch>
            <a:fillRect/>
          </a:stretch>
        </p:blipFill>
        <p:spPr>
          <a:xfrm>
            <a:off x="0" y="958925"/>
            <a:ext cx="9144000" cy="418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D0D0D"/>
                </a:solidFill>
                <a:highlight>
                  <a:srgbClr val="FFFFFF"/>
                </a:highlight>
                <a:latin typeface="Roboto"/>
                <a:ea typeface="Roboto"/>
                <a:cs typeface="Roboto"/>
                <a:sym typeface="Roboto"/>
              </a:rPr>
              <a:t>In this example, </a:t>
            </a:r>
            <a:r>
              <a:rPr lang="en" sz="950">
                <a:solidFill>
                  <a:srgbClr val="0D0D0D"/>
                </a:solidFill>
                <a:highlight>
                  <a:srgbClr val="FFFFFF"/>
                </a:highlight>
                <a:latin typeface="Courier New"/>
                <a:ea typeface="Courier New"/>
                <a:cs typeface="Courier New"/>
                <a:sym typeface="Courier New"/>
              </a:rPr>
              <a:t>ngModel</a:t>
            </a:r>
            <a:r>
              <a:rPr lang="en" sz="1200">
                <a:solidFill>
                  <a:srgbClr val="0D0D0D"/>
                </a:solidFill>
                <a:highlight>
                  <a:srgbClr val="FFFFFF"/>
                </a:highlight>
                <a:latin typeface="Roboto"/>
                <a:ea typeface="Roboto"/>
                <a:cs typeface="Roboto"/>
                <a:sym typeface="Roboto"/>
              </a:rPr>
              <a:t> is used to bind form inputs to properties in the component class, and </a:t>
            </a:r>
            <a:r>
              <a:rPr lang="en" sz="950">
                <a:solidFill>
                  <a:srgbClr val="0D0D0D"/>
                </a:solidFill>
                <a:highlight>
                  <a:srgbClr val="FFFFFF"/>
                </a:highlight>
                <a:latin typeface="Courier New"/>
                <a:ea typeface="Courier New"/>
                <a:cs typeface="Courier New"/>
                <a:sym typeface="Courier New"/>
              </a:rPr>
              <a:t>(ngSubmit)</a:t>
            </a:r>
            <a:r>
              <a:rPr lang="en" sz="1200">
                <a:solidFill>
                  <a:srgbClr val="0D0D0D"/>
                </a:solidFill>
                <a:highlight>
                  <a:srgbClr val="FFFFFF"/>
                </a:highlight>
                <a:latin typeface="Roboto"/>
                <a:ea typeface="Roboto"/>
                <a:cs typeface="Roboto"/>
                <a:sym typeface="Roboto"/>
              </a:rPr>
              <a:t> is used to handle form submission. The form will be automatically validated based on the </a:t>
            </a:r>
            <a:r>
              <a:rPr lang="en" sz="950">
                <a:solidFill>
                  <a:srgbClr val="0D0D0D"/>
                </a:solidFill>
                <a:highlight>
                  <a:srgbClr val="FFFFFF"/>
                </a:highlight>
                <a:latin typeface="Courier New"/>
                <a:ea typeface="Courier New"/>
                <a:cs typeface="Courier New"/>
                <a:sym typeface="Courier New"/>
              </a:rPr>
              <a:t>required</a:t>
            </a:r>
            <a:r>
              <a:rPr lang="en" sz="1200">
                <a:solidFill>
                  <a:srgbClr val="0D0D0D"/>
                </a:solidFill>
                <a:highlight>
                  <a:srgbClr val="FFFFFF"/>
                </a:highlight>
                <a:latin typeface="Roboto"/>
                <a:ea typeface="Roboto"/>
                <a:cs typeface="Roboto"/>
                <a:sym typeface="Roboto"/>
              </a:rPr>
              <a:t> attribute on the inputs.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a:t>
            </a:r>
            <a:endParaRPr/>
          </a:p>
        </p:txBody>
      </p:sp>
      <p:sp>
        <p:nvSpPr>
          <p:cNvPr id="379" name="Google Shape;37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*ngFor</a:t>
            </a:r>
            <a:r>
              <a:rPr lang="en" sz="1700">
                <a:solidFill>
                  <a:srgbClr val="0D0D0D"/>
                </a:solidFill>
                <a:highlight>
                  <a:srgbClr val="FFFFFF"/>
                </a:highlight>
                <a:latin typeface="Roboto"/>
                <a:ea typeface="Roboto"/>
                <a:cs typeface="Roboto"/>
                <a:sym typeface="Roboto"/>
              </a:rPr>
              <a:t>: This is Angular's structural directive for iterating over a collection. The asterisk (*) signifies that it's a structural directive, meaning it can change the structure of the DOM.</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let post of data</a:t>
            </a:r>
            <a:r>
              <a:rPr lang="en" sz="1700">
                <a:solidFill>
                  <a:srgbClr val="0D0D0D"/>
                </a:solidFill>
                <a:highlight>
                  <a:srgbClr val="FFFFFF"/>
                </a:highlight>
                <a:latin typeface="Roboto"/>
                <a:ea typeface="Roboto"/>
                <a:cs typeface="Roboto"/>
                <a:sym typeface="Roboto"/>
              </a:rPr>
              <a:t>: This part declares a local variable </a:t>
            </a:r>
            <a:r>
              <a:rPr lang="en" sz="1550">
                <a:solidFill>
                  <a:srgbClr val="0D0D0D"/>
                </a:solidFill>
                <a:highlight>
                  <a:srgbClr val="FFFFFF"/>
                </a:highlight>
                <a:latin typeface="Courier New"/>
                <a:ea typeface="Courier New"/>
                <a:cs typeface="Courier New"/>
                <a:sym typeface="Courier New"/>
              </a:rPr>
              <a:t>post</a:t>
            </a:r>
            <a:r>
              <a:rPr lang="en" sz="1700">
                <a:solidFill>
                  <a:srgbClr val="0D0D0D"/>
                </a:solidFill>
                <a:highlight>
                  <a:srgbClr val="FFFFFF"/>
                </a:highlight>
                <a:latin typeface="Roboto"/>
                <a:ea typeface="Roboto"/>
                <a:cs typeface="Roboto"/>
                <a:sym typeface="Roboto"/>
              </a:rPr>
              <a:t> that represents each item in the </a:t>
            </a:r>
            <a:r>
              <a:rPr lang="en" sz="1550">
                <a:solidFill>
                  <a:srgbClr val="0D0D0D"/>
                </a:solidFill>
                <a:highlight>
                  <a:srgbClr val="FFFFFF"/>
                </a:highlight>
                <a:latin typeface="Courier New"/>
                <a:ea typeface="Courier New"/>
                <a:cs typeface="Courier New"/>
                <a:sym typeface="Courier New"/>
              </a:rPr>
              <a:t>data</a:t>
            </a:r>
            <a:r>
              <a:rPr lang="en" sz="1700">
                <a:solidFill>
                  <a:srgbClr val="0D0D0D"/>
                </a:solidFill>
                <a:highlight>
                  <a:srgbClr val="FFFFFF"/>
                </a:highlight>
                <a:latin typeface="Roboto"/>
                <a:ea typeface="Roboto"/>
                <a:cs typeface="Roboto"/>
                <a:sym typeface="Roboto"/>
              </a:rPr>
              <a:t> array.</a:t>
            </a:r>
            <a:endParaRPr sz="17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550">
                <a:solidFill>
                  <a:srgbClr val="0D0D0D"/>
                </a:solidFill>
                <a:highlight>
                  <a:srgbClr val="FFFFFF"/>
                </a:highlight>
                <a:latin typeface="Courier New"/>
                <a:ea typeface="Courier New"/>
                <a:cs typeface="Courier New"/>
                <a:sym typeface="Courier New"/>
              </a:rPr>
              <a:t>trackBy: trackById</a:t>
            </a:r>
            <a:r>
              <a:rPr lang="en" sz="1700">
                <a:solidFill>
                  <a:srgbClr val="0D0D0D"/>
                </a:solidFill>
                <a:highlight>
                  <a:srgbClr val="FFFFFF"/>
                </a:highlight>
                <a:latin typeface="Roboto"/>
                <a:ea typeface="Roboto"/>
                <a:cs typeface="Roboto"/>
                <a:sym typeface="Roboto"/>
              </a:rPr>
              <a:t>: This is an optional parameter that you can use with </a:t>
            </a:r>
            <a:r>
              <a:rPr lang="en" sz="1550">
                <a:solidFill>
                  <a:srgbClr val="0D0D0D"/>
                </a:solidFill>
                <a:highlight>
                  <a:srgbClr val="FFFFFF"/>
                </a:highlight>
                <a:latin typeface="Courier New"/>
                <a:ea typeface="Courier New"/>
                <a:cs typeface="Courier New"/>
                <a:sym typeface="Courier New"/>
              </a:rPr>
              <a:t>ngFor</a:t>
            </a:r>
            <a:r>
              <a:rPr lang="en" sz="1700">
                <a:solidFill>
                  <a:srgbClr val="0D0D0D"/>
                </a:solidFill>
                <a:highlight>
                  <a:srgbClr val="FFFFFF"/>
                </a:highlight>
                <a:latin typeface="Roboto"/>
                <a:ea typeface="Roboto"/>
                <a:cs typeface="Roboto"/>
                <a:sym typeface="Roboto"/>
              </a:rPr>
              <a:t> to improve performance when the array is modified. It helps Angular to identify items in the array efficiently. </a:t>
            </a:r>
            <a:r>
              <a:rPr lang="en" sz="1550">
                <a:solidFill>
                  <a:srgbClr val="0D0D0D"/>
                </a:solidFill>
                <a:highlight>
                  <a:srgbClr val="FFFFFF"/>
                </a:highlight>
                <a:latin typeface="Courier New"/>
                <a:ea typeface="Courier New"/>
                <a:cs typeface="Courier New"/>
                <a:sym typeface="Courier New"/>
              </a:rPr>
              <a:t>trackById</a:t>
            </a:r>
            <a:r>
              <a:rPr lang="en" sz="1700">
                <a:solidFill>
                  <a:srgbClr val="0D0D0D"/>
                </a:solidFill>
                <a:highlight>
                  <a:srgbClr val="FFFFFF"/>
                </a:highlight>
                <a:latin typeface="Roboto"/>
                <a:ea typeface="Roboto"/>
                <a:cs typeface="Roboto"/>
                <a:sym typeface="Roboto"/>
              </a:rPr>
              <a:t> is a function defined in the component class that returns a unique identifier for each item.</a:t>
            </a:r>
            <a:endParaRPr sz="1700">
              <a:solidFill>
                <a:srgbClr val="0D0D0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app.component.html</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8"/>
          <p:cNvPicPr preferRelativeResize="0"/>
          <p:nvPr/>
        </p:nvPicPr>
        <p:blipFill>
          <a:blip r:embed="rId3">
            <a:alphaModFix/>
          </a:blip>
          <a:stretch>
            <a:fillRect/>
          </a:stretch>
        </p:blipFill>
        <p:spPr>
          <a:xfrm>
            <a:off x="0" y="1074600"/>
            <a:ext cx="9144000" cy="406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app.module.ts(will be created if you are creating standalone project</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9"/>
          <p:cNvPicPr preferRelativeResize="0"/>
          <p:nvPr/>
        </p:nvPicPr>
        <p:blipFill>
          <a:blip r:embed="rId3">
            <a:alphaModFix/>
          </a:blip>
          <a:stretch>
            <a:fillRect/>
          </a:stretch>
        </p:blipFill>
        <p:spPr>
          <a:xfrm>
            <a:off x="0" y="1338925"/>
            <a:ext cx="9144000" cy="380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app.component.ts</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0"/>
          <p:cNvPicPr preferRelativeResize="0"/>
          <p:nvPr/>
        </p:nvPicPr>
        <p:blipFill>
          <a:blip r:embed="rId3">
            <a:alphaModFix/>
          </a:blip>
          <a:stretch>
            <a:fillRect/>
          </a:stretch>
        </p:blipFill>
        <p:spPr>
          <a:xfrm>
            <a:off x="0" y="1017725"/>
            <a:ext cx="9144000" cy="4125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Reactive Forms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Reactive forms are another approach to building forms in Angular applications, offering a more programmatic and flexible way to manage form data and validation logic compared to template-driven forms. In reactive forms:</a:t>
            </a:r>
            <a:endParaRPr sz="1200">
              <a:solidFill>
                <a:srgbClr val="0D0D0D"/>
              </a:solidFill>
              <a:highlight>
                <a:srgbClr val="FFFFFF"/>
              </a:highlight>
              <a:latin typeface="Roboto"/>
              <a:ea typeface="Roboto"/>
              <a:cs typeface="Roboto"/>
              <a:sym typeface="Roboto"/>
            </a:endParaRPr>
          </a:p>
          <a:p>
            <a:pPr indent="-304800" lvl="0" marL="457200" rtl="0" algn="l">
              <a:spcBef>
                <a:spcPts val="150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 Controls: Form controls are created programmatically in the component class using TypeScript. These controls are instances of classes provided by Angular's </a:t>
            </a:r>
            <a:r>
              <a:rPr lang="en" sz="1050">
                <a:solidFill>
                  <a:srgbClr val="0D0D0D"/>
                </a:solidFill>
                <a:highlight>
                  <a:srgbClr val="FFFFFF"/>
                </a:highlight>
                <a:latin typeface="Courier New"/>
                <a:ea typeface="Courier New"/>
                <a:cs typeface="Courier New"/>
                <a:sym typeface="Courier New"/>
              </a:rPr>
              <a:t>@angular/forms</a:t>
            </a:r>
            <a:r>
              <a:rPr lang="en" sz="1200">
                <a:solidFill>
                  <a:srgbClr val="0D0D0D"/>
                </a:solidFill>
                <a:highlight>
                  <a:srgbClr val="FFFFFF"/>
                </a:highlight>
                <a:latin typeface="Roboto"/>
                <a:ea typeface="Roboto"/>
                <a:cs typeface="Roboto"/>
                <a:sym typeface="Roboto"/>
              </a:rPr>
              <a:t> module.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FormControl: Each form control represents a single input field in the form. You can define its initial value, validation rules, and event handlers.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FormGroup: A group of form controls can be organized into a FormGroup, which represents a logical grouping of form controls, such as a section of a form.</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FormBuilder: Angular provides the </a:t>
            </a:r>
            <a:r>
              <a:rPr lang="en" sz="1050">
                <a:solidFill>
                  <a:srgbClr val="0D0D0D"/>
                </a:solidFill>
                <a:highlight>
                  <a:srgbClr val="FFFFFF"/>
                </a:highlight>
                <a:latin typeface="Courier New"/>
                <a:ea typeface="Courier New"/>
                <a:cs typeface="Courier New"/>
                <a:sym typeface="Courier New"/>
              </a:rPr>
              <a:t>FormBuilder</a:t>
            </a:r>
            <a:r>
              <a:rPr lang="en" sz="1200">
                <a:solidFill>
                  <a:srgbClr val="0D0D0D"/>
                </a:solidFill>
                <a:highlight>
                  <a:srgbClr val="FFFFFF"/>
                </a:highlight>
                <a:latin typeface="Roboto"/>
                <a:ea typeface="Roboto"/>
                <a:cs typeface="Roboto"/>
                <a:sym typeface="Roboto"/>
              </a:rPr>
              <a:t> service to simplify the process of creating form controls and groups. It offers methods to create FormControl and FormGroup instances with predefined configurations.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Reactive Form Directives: Angular provides directives such as </a:t>
            </a:r>
            <a:r>
              <a:rPr lang="en" sz="1050">
                <a:solidFill>
                  <a:srgbClr val="0D0D0D"/>
                </a:solidFill>
                <a:highlight>
                  <a:srgbClr val="FFFFFF"/>
                </a:highlight>
                <a:latin typeface="Courier New"/>
                <a:ea typeface="Courier New"/>
                <a:cs typeface="Courier New"/>
                <a:sym typeface="Courier New"/>
              </a:rPr>
              <a:t>formControlName</a:t>
            </a:r>
            <a:r>
              <a:rPr lang="en" sz="1200">
                <a:solidFill>
                  <a:srgbClr val="0D0D0D"/>
                </a:solidFill>
                <a:highlight>
                  <a:srgbClr val="FFFFFF"/>
                </a:highlight>
                <a:latin typeface="Roboto"/>
                <a:ea typeface="Roboto"/>
                <a:cs typeface="Roboto"/>
                <a:sym typeface="Roboto"/>
              </a:rPr>
              <a:t>, </a:t>
            </a:r>
            <a:r>
              <a:rPr lang="en" sz="1050">
                <a:solidFill>
                  <a:srgbClr val="0D0D0D"/>
                </a:solidFill>
                <a:highlight>
                  <a:srgbClr val="FFFFFF"/>
                </a:highlight>
                <a:latin typeface="Courier New"/>
                <a:ea typeface="Courier New"/>
                <a:cs typeface="Courier New"/>
                <a:sym typeface="Courier New"/>
              </a:rPr>
              <a:t>formGroupName</a:t>
            </a:r>
            <a:r>
              <a:rPr lang="en" sz="1200">
                <a:solidFill>
                  <a:srgbClr val="0D0D0D"/>
                </a:solidFill>
                <a:highlight>
                  <a:srgbClr val="FFFFFF"/>
                </a:highlight>
                <a:latin typeface="Roboto"/>
                <a:ea typeface="Roboto"/>
                <a:cs typeface="Roboto"/>
                <a:sym typeface="Roboto"/>
              </a:rPr>
              <a:t>, and </a:t>
            </a:r>
            <a:r>
              <a:rPr lang="en" sz="1050">
                <a:solidFill>
                  <a:srgbClr val="0D0D0D"/>
                </a:solidFill>
                <a:highlight>
                  <a:srgbClr val="FFFFFF"/>
                </a:highlight>
                <a:latin typeface="Courier New"/>
                <a:ea typeface="Courier New"/>
                <a:cs typeface="Courier New"/>
                <a:sym typeface="Courier New"/>
              </a:rPr>
              <a:t>formArrayName</a:t>
            </a:r>
            <a:r>
              <a:rPr lang="en" sz="1200">
                <a:solidFill>
                  <a:srgbClr val="0D0D0D"/>
                </a:solidFill>
                <a:highlight>
                  <a:srgbClr val="FFFFFF"/>
                </a:highlight>
                <a:latin typeface="Roboto"/>
                <a:ea typeface="Roboto"/>
                <a:cs typeface="Roboto"/>
                <a:sym typeface="Roboto"/>
              </a:rPr>
              <a:t> to bind form controls and groups to elements in the template.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lang="en" sz="1200">
                <a:solidFill>
                  <a:srgbClr val="0D0D0D"/>
                </a:solidFill>
                <a:highlight>
                  <a:srgbClr val="FFFFFF"/>
                </a:highlight>
                <a:latin typeface="Roboto"/>
                <a:ea typeface="Roboto"/>
                <a:cs typeface="Roboto"/>
                <a:sym typeface="Roboto"/>
              </a:rPr>
              <a:t>Dynamic Forms: Reactive forms make it easier to create dynamic forms where the form structure can change based on user interactions or data.</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